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33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32A000-15B6-A746-A302-A087A86D8E35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332C3-7617-204B-9401-2F53FB8024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9620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paperBackingColor.jpg"/>
          <p:cNvPicPr>
            <a:picLocks noChangeAspect="1"/>
          </p:cNvPicPr>
          <p:nvPr/>
        </p:nvPicPr>
        <p:blipFill>
          <a:blip r:embed="rId2"/>
          <a:srcRect l="469" t="13915"/>
          <a:stretch>
            <a:fillRect/>
          </a:stretch>
        </p:blipFill>
        <p:spPr>
          <a:xfrm>
            <a:off x="1613903" y="699248"/>
            <a:ext cx="5916194" cy="3837694"/>
          </a:xfrm>
          <a:prstGeom prst="rect">
            <a:avLst/>
          </a:prstGeom>
          <a:solidFill>
            <a:srgbClr val="FFFFFF">
              <a:shade val="85000"/>
            </a:srgbClr>
          </a:solidFill>
          <a:ln w="22225" cap="sq">
            <a:solidFill>
              <a:srgbClr val="FDFDFD"/>
            </a:solidFill>
            <a:miter lim="800000"/>
          </a:ln>
          <a:effectLst>
            <a:outerShdw blurRad="57150" dist="37500" dir="7560000" sy="98000" kx="80000" ky="63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09569" y="1143000"/>
            <a:ext cx="5724862" cy="1846961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bg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69" y="2994212"/>
            <a:ext cx="5724862" cy="10072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0"/>
              </a:spcBef>
              <a:buSzPct val="90000"/>
              <a:buFont typeface="Wingdings" pitchFamily="2" charset="2"/>
              <a:buNone/>
              <a:defRPr sz="2000" kern="1200">
                <a:solidFill>
                  <a:schemeClr val="bg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0363" y="1143000"/>
            <a:ext cx="3807662" cy="1341344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199" y="605118"/>
            <a:ext cx="3776472" cy="556549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 marL="2290763" indent="-344488">
              <a:defRPr sz="2000"/>
            </a:lvl7pPr>
            <a:lvl8pPr marL="2290763" indent="-344488">
              <a:defRPr sz="2000"/>
            </a:lvl8pPr>
            <a:lvl9pPr marL="2290763" indent="-344488"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0363" y="2618815"/>
            <a:ext cx="3807662" cy="3133164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 descr="pictureCaptionBacking.png"/>
          <p:cNvPicPr>
            <a:picLocks noChangeAspect="1"/>
          </p:cNvPicPr>
          <p:nvPr/>
        </p:nvPicPr>
        <p:blipFill>
          <a:blip r:embed="rId2"/>
          <a:srcRect l="52272" t="8889" r="5152" b="16566"/>
          <a:stretch>
            <a:fillRect/>
          </a:stretch>
        </p:blipFill>
        <p:spPr>
          <a:xfrm>
            <a:off x="4594412" y="663388"/>
            <a:ext cx="3893127" cy="5112327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725487" y="1143000"/>
            <a:ext cx="3792537" cy="1341344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725487" y="2618815"/>
            <a:ext cx="3792537" cy="3133164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29938" y="864971"/>
            <a:ext cx="3422075" cy="47091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5487" y="462896"/>
            <a:ext cx="7718425" cy="82802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5489" y="1598613"/>
            <a:ext cx="7718424" cy="45720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0" y="685801"/>
            <a:ext cx="1066800" cy="54848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5488" y="685757"/>
            <a:ext cx="6437312" cy="5482221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tlePhotoBacking-r.png"/>
          <p:cNvPicPr>
            <a:picLocks noChangeAspect="1"/>
          </p:cNvPicPr>
          <p:nvPr/>
        </p:nvPicPr>
        <p:blipFill>
          <a:blip r:embed="rId2"/>
          <a:srcRect l="17353" t="9412" r="17500" b="32353"/>
          <a:stretch>
            <a:fillRect/>
          </a:stretch>
        </p:blipFill>
        <p:spPr>
          <a:xfrm>
            <a:off x="1586753" y="645459"/>
            <a:ext cx="5957047" cy="3993776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24600"/>
            <a:ext cx="2133600" cy="273050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A6BE1EF4-31ED-45C2-AC47-F2718A41336B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24600"/>
            <a:ext cx="2895600" cy="273050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24600"/>
            <a:ext cx="2133600" cy="273050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4435" y="4953000"/>
            <a:ext cx="8095130" cy="857250"/>
          </a:xfrm>
        </p:spPr>
        <p:txBody>
          <a:bodyPr anchor="b" anchorCtr="0">
            <a:noAutofit/>
          </a:bodyPr>
          <a:lstStyle>
            <a:lvl1pPr>
              <a:defRPr sz="54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4435" y="5791200"/>
            <a:ext cx="8095130" cy="5072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1764792" y="804672"/>
            <a:ext cx="5638800" cy="3657600"/>
          </a:xfrm>
        </p:spPr>
        <p:txBody>
          <a:bodyPr/>
          <a:lstStyle>
            <a:lvl1pPr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818" y="2514600"/>
            <a:ext cx="8162365" cy="914400"/>
          </a:xfrm>
        </p:spPr>
        <p:txBody>
          <a:bodyPr anchor="b" anchorCtr="0"/>
          <a:lstStyle>
            <a:lvl1pPr algn="ctr">
              <a:defRPr sz="5400" b="0" cap="none" baseline="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818" y="3429000"/>
            <a:ext cx="8162365" cy="701000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A6BE1EF4-31ED-45C2-AC47-F2718A41336B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3776472" cy="45838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86753"/>
            <a:ext cx="3776472" cy="45838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3900" y="1598613"/>
            <a:ext cx="3773488" cy="427877"/>
          </a:xfrm>
        </p:spPr>
        <p:txBody>
          <a:bodyPr anchor="b">
            <a:normAutofit/>
          </a:bodyPr>
          <a:lstStyle>
            <a:lvl1pPr marL="0" indent="0" algn="ctr">
              <a:spcBef>
                <a:spcPts val="0"/>
              </a:spcBef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3900" y="2174875"/>
            <a:ext cx="3773488" cy="399732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98613"/>
            <a:ext cx="3776472" cy="427877"/>
          </a:xfrm>
        </p:spPr>
        <p:txBody>
          <a:bodyPr anchor="b">
            <a:normAutofit/>
          </a:bodyPr>
          <a:lstStyle>
            <a:lvl1pPr marL="0" indent="0" algn="ctr">
              <a:spcBef>
                <a:spcPts val="0"/>
              </a:spcBef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3776472" cy="399732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7707406" cy="2231136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23900" y="3914170"/>
            <a:ext cx="7707406" cy="2231136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3776472" cy="45838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86753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9" name="Content Placeholder 3"/>
          <p:cNvSpPr>
            <a:spLocks noGrp="1"/>
          </p:cNvSpPr>
          <p:nvPr>
            <p:ph sz="half" idx="14"/>
          </p:nvPr>
        </p:nvSpPr>
        <p:spPr>
          <a:xfrm>
            <a:off x="4648200" y="3913094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86753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23900" y="3913094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9" name="Content Placeholder 3"/>
          <p:cNvSpPr>
            <a:spLocks noGrp="1"/>
          </p:cNvSpPr>
          <p:nvPr>
            <p:ph sz="half" idx="14"/>
          </p:nvPr>
        </p:nvSpPr>
        <p:spPr>
          <a:xfrm>
            <a:off x="4648200" y="3913094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6141" y="314979"/>
            <a:ext cx="769171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/>
              <a:t>Click to edit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6141" y="1586753"/>
            <a:ext cx="7691719" cy="4571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A6BE1EF4-31ED-45C2-AC47-F2718A41336B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2400"/>
        </a:spcBef>
        <a:buSzPct val="90000"/>
        <a:buFont typeface="Wingdings" pitchFamily="2" charset="2"/>
        <a:buChar char="v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12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263650" indent="-349250" algn="l" defTabSz="914400" rtl="0" eaLnBrk="1" latinLnBrk="0" hangingPunct="1">
        <a:spcBef>
          <a:spcPts val="1200"/>
        </a:spcBef>
        <a:buSzPct val="90000"/>
        <a:buFont typeface="Wingdings" pitchFamily="2" charset="2"/>
        <a:buChar char="v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336550" algn="l" defTabSz="914400" rtl="0" eaLnBrk="1" latinLnBrk="0" hangingPunct="1">
        <a:spcBef>
          <a:spcPts val="12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946275" indent="-346075" algn="l" defTabSz="914400" rtl="0" eaLnBrk="1" latinLnBrk="0" hangingPunct="1">
        <a:spcBef>
          <a:spcPts val="1200"/>
        </a:spcBef>
        <a:buSzPct val="90000"/>
        <a:buFont typeface="Wingdings" pitchFamily="2" charset="2"/>
        <a:buChar char="v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290763" indent="-344488" algn="l" defTabSz="914400" rtl="0" eaLnBrk="1" latinLnBrk="0" hangingPunct="1">
        <a:spcBef>
          <a:spcPct val="200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625725" indent="-344488" algn="l" defTabSz="914400" rtl="0" eaLnBrk="1" latinLnBrk="0" hangingPunct="1">
        <a:spcBef>
          <a:spcPct val="20000"/>
        </a:spcBef>
        <a:buSzPct val="90000"/>
        <a:buFont typeface="Wingdings" pitchFamily="2" charset="2"/>
        <a:buChar char="v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970213" indent="-344488" algn="l" defTabSz="914400" rtl="0" eaLnBrk="1" latinLnBrk="0" hangingPunct="1">
        <a:spcBef>
          <a:spcPct val="200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313113" indent="-344488" algn="l" defTabSz="914400" rtl="0" eaLnBrk="1" latinLnBrk="0" hangingPunct="1">
        <a:spcBef>
          <a:spcPct val="20000"/>
        </a:spcBef>
        <a:buSzPct val="90000"/>
        <a:buFont typeface="Wingdings" pitchFamily="2" charset="2"/>
        <a:buChar char="v"/>
        <a:defRPr lang="en-US" sz="18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09569" y="1609965"/>
            <a:ext cx="5724862" cy="2489084"/>
          </a:xfrm>
        </p:spPr>
        <p:txBody>
          <a:bodyPr/>
          <a:lstStyle/>
          <a:p>
            <a:r>
              <a:rPr lang="en-US" sz="3200" dirty="0" smtClean="0"/>
              <a:t>Lesson 24</a:t>
            </a:r>
            <a:br>
              <a:rPr lang="en-US" sz="3200" dirty="0" smtClean="0"/>
            </a:br>
            <a:r>
              <a:rPr lang="en-US" sz="3200" u="sng" dirty="0" smtClean="0"/>
              <a:t>Objective: </a:t>
            </a:r>
            <a:r>
              <a:rPr lang="en-US" sz="3200" dirty="0" smtClean="0"/>
              <a:t>Solve word problems using fraction and decimal multiplication.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69" y="869145"/>
            <a:ext cx="5724862" cy="547709"/>
          </a:xfrm>
        </p:spPr>
        <p:txBody>
          <a:bodyPr/>
          <a:lstStyle/>
          <a:p>
            <a:r>
              <a:rPr lang="en-US" dirty="0" smtClean="0"/>
              <a:t>By the end of the lesson, you will be able to…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60781" y="5831646"/>
            <a:ext cx="3763702" cy="889000"/>
          </a:xfrm>
        </p:spPr>
        <p:txBody>
          <a:bodyPr/>
          <a:lstStyle/>
          <a:p>
            <a:r>
              <a:rPr lang="en-US" sz="1800" b="1" dirty="0" smtClean="0">
                <a:solidFill>
                  <a:srgbClr val="333333"/>
                </a:solidFill>
              </a:rPr>
              <a:t>5th Grade Module 4– Lesson 24</a:t>
            </a:r>
          </a:p>
          <a:p>
            <a:r>
              <a:rPr lang="en-US" sz="1800" b="1" dirty="0" smtClean="0">
                <a:solidFill>
                  <a:srgbClr val="333333"/>
                </a:solidFill>
              </a:rPr>
              <a:t>K. Clauson</a:t>
            </a:r>
            <a:endParaRPr lang="en-US" sz="1800" b="1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145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141" y="314978"/>
            <a:ext cx="7691719" cy="2171521"/>
          </a:xfrm>
        </p:spPr>
        <p:txBody>
          <a:bodyPr/>
          <a:lstStyle/>
          <a:p>
            <a:pPr algn="l"/>
            <a:r>
              <a:rPr lang="en-US" sz="3200" dirty="0" smtClean="0"/>
              <a:t>Problem 3</a:t>
            </a:r>
            <a:br>
              <a:rPr lang="en-US" sz="3200" dirty="0" smtClean="0"/>
            </a:br>
            <a:r>
              <a:rPr lang="en-US" sz="3200" dirty="0" smtClean="0"/>
              <a:t>Andres completed a 5 km race in 13.5 minutes. His sister’s time was 1  ½ times longer than his time. How long did it take his sister to run the race?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677" y="2714221"/>
            <a:ext cx="7518183" cy="3982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402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141" y="314978"/>
            <a:ext cx="7691719" cy="2171521"/>
          </a:xfrm>
        </p:spPr>
        <p:txBody>
          <a:bodyPr/>
          <a:lstStyle/>
          <a:p>
            <a:pPr algn="l"/>
            <a:r>
              <a:rPr lang="en-US" sz="3200" dirty="0" smtClean="0"/>
              <a:t>Problem 3</a:t>
            </a:r>
            <a:br>
              <a:rPr lang="en-US" sz="3200" dirty="0" smtClean="0"/>
            </a:br>
            <a:r>
              <a:rPr lang="en-US" sz="3200" dirty="0" smtClean="0"/>
              <a:t>Andres completed a 5 km race in 13.5 minutes. His sister’s time was 1  ½ times longer than his time. How long did it take his sister to run the race?</a:t>
            </a:r>
            <a:endParaRPr lang="en-US" sz="3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141" y="3209386"/>
            <a:ext cx="3276600" cy="1714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941" y="3209386"/>
            <a:ext cx="3225800" cy="15621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0000" y="5546115"/>
            <a:ext cx="66040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774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141" y="314978"/>
            <a:ext cx="7691719" cy="2171521"/>
          </a:xfrm>
        </p:spPr>
        <p:txBody>
          <a:bodyPr/>
          <a:lstStyle/>
          <a:p>
            <a:pPr algn="l"/>
            <a:r>
              <a:rPr lang="en-US" sz="3200" dirty="0" smtClean="0"/>
              <a:t>Problem 3</a:t>
            </a:r>
            <a:br>
              <a:rPr lang="en-US" sz="3200" dirty="0" smtClean="0"/>
            </a:br>
            <a:r>
              <a:rPr lang="en-US" sz="3200" dirty="0" smtClean="0"/>
              <a:t>Andres completed a 5 km race in 13.5 minutes. His sister’s time was 1  ½ times longer than his time. How long did it take his sister to run the race?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6141" y="2844270"/>
            <a:ext cx="7691719" cy="331448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1280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141" y="314978"/>
            <a:ext cx="7691719" cy="2243075"/>
          </a:xfrm>
        </p:spPr>
        <p:txBody>
          <a:bodyPr/>
          <a:lstStyle/>
          <a:p>
            <a:pPr algn="l"/>
            <a:r>
              <a:rPr lang="en-US" sz="3200" dirty="0" smtClean="0"/>
              <a:t>Problem 4</a:t>
            </a:r>
            <a:br>
              <a:rPr lang="en-US" sz="3200" dirty="0" smtClean="0"/>
            </a:br>
            <a:r>
              <a:rPr lang="en-US" sz="3200" dirty="0" smtClean="0"/>
              <a:t>A clothing factory uses 1,275.2 meters of cloth a week to make shirts. How much cloth would they need to make 3  3/5 times as many shirts?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831" y="3020902"/>
            <a:ext cx="6083300" cy="35941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07240" y="2808493"/>
            <a:ext cx="422099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660066"/>
                </a:solidFill>
              </a:rPr>
              <a:t>What is the scaling factor?</a:t>
            </a:r>
          </a:p>
          <a:p>
            <a:r>
              <a:rPr lang="en-US" sz="2800" dirty="0" smtClean="0">
                <a:solidFill>
                  <a:srgbClr val="660066"/>
                </a:solidFill>
              </a:rPr>
              <a:t>What comparison is being made here?</a:t>
            </a:r>
            <a:endParaRPr lang="en-US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14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141" y="314978"/>
            <a:ext cx="7691719" cy="2243075"/>
          </a:xfrm>
        </p:spPr>
        <p:txBody>
          <a:bodyPr/>
          <a:lstStyle/>
          <a:p>
            <a:pPr algn="l"/>
            <a:r>
              <a:rPr lang="en-US" sz="3200" dirty="0" smtClean="0"/>
              <a:t>Problem 4</a:t>
            </a:r>
            <a:br>
              <a:rPr lang="en-US" sz="3200" dirty="0" smtClean="0"/>
            </a:br>
            <a:r>
              <a:rPr lang="en-US" sz="3200" dirty="0" smtClean="0"/>
              <a:t>A clothing factory uses 1,275.2 meters of cloth a week to make shirts. How much cloth would they need to make 3  3/5 times as many shirts?</a:t>
            </a:r>
            <a:endParaRPr lang="en-US" sz="3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141" y="3446512"/>
            <a:ext cx="3771900" cy="1828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0898" y="3446512"/>
            <a:ext cx="3340100" cy="16891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7391" y="5275312"/>
            <a:ext cx="5321300" cy="124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536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141" y="314978"/>
            <a:ext cx="7691719" cy="1724309"/>
          </a:xfrm>
        </p:spPr>
        <p:txBody>
          <a:bodyPr/>
          <a:lstStyle/>
          <a:p>
            <a:pPr algn="l"/>
            <a:r>
              <a:rPr lang="en-US" sz="3200" dirty="0" smtClean="0"/>
              <a:t>Problem 5</a:t>
            </a:r>
            <a:br>
              <a:rPr lang="en-US" sz="3200" dirty="0" smtClean="0"/>
            </a:br>
            <a:r>
              <a:rPr lang="en-US" sz="3200" dirty="0" smtClean="0"/>
              <a:t>There are ¾ as many boys as girls in a class of fifth-graders. If there are 35 students in the class, how many are girls?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2862229"/>
            <a:ext cx="8255000" cy="353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03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141" y="314978"/>
            <a:ext cx="7691719" cy="2887061"/>
          </a:xfrm>
        </p:spPr>
        <p:txBody>
          <a:bodyPr/>
          <a:lstStyle/>
          <a:p>
            <a:pPr algn="l"/>
            <a:r>
              <a:rPr lang="en-US" sz="3200" dirty="0" smtClean="0"/>
              <a:t>Problem 6</a:t>
            </a:r>
            <a:br>
              <a:rPr lang="en-US" sz="3200" dirty="0" smtClean="0"/>
            </a:br>
            <a:r>
              <a:rPr lang="en-US" sz="3200" dirty="0" err="1" smtClean="0"/>
              <a:t>Ciro</a:t>
            </a:r>
            <a:r>
              <a:rPr lang="en-US" sz="3200" dirty="0" smtClean="0"/>
              <a:t> purchased a concert ticket for $56. The cost of the ticket was 4/5 the cost of his dinner. The cost of his hotel was 2 ½ times as much as his ticket. How much did </a:t>
            </a:r>
            <a:r>
              <a:rPr lang="en-US" sz="3200" dirty="0" err="1" smtClean="0"/>
              <a:t>Ciro</a:t>
            </a:r>
            <a:r>
              <a:rPr lang="en-US" sz="3200" dirty="0" smtClean="0"/>
              <a:t> spend altogether for the concert ticket, hotel, and dinner?</a:t>
            </a:r>
            <a:endParaRPr lang="en-US" sz="3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4476" y="3679439"/>
            <a:ext cx="5041900" cy="29464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180194" y="2940429"/>
            <a:ext cx="39169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Tip: Work Backwards!!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04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141" y="314978"/>
            <a:ext cx="7691719" cy="2887061"/>
          </a:xfrm>
        </p:spPr>
        <p:txBody>
          <a:bodyPr/>
          <a:lstStyle/>
          <a:p>
            <a:pPr algn="l"/>
            <a:r>
              <a:rPr lang="en-US" sz="3200" dirty="0" smtClean="0"/>
              <a:t>Problem 6</a:t>
            </a:r>
            <a:br>
              <a:rPr lang="en-US" sz="3200" dirty="0" smtClean="0"/>
            </a:br>
            <a:r>
              <a:rPr lang="en-US" sz="3200" dirty="0" err="1" smtClean="0"/>
              <a:t>Ciro</a:t>
            </a:r>
            <a:r>
              <a:rPr lang="en-US" sz="3200" dirty="0" smtClean="0"/>
              <a:t> purchased a concert ticket for $56. The cost of the ticket was 4/5 the cost of his dinner. The cost of his hotel was 2 ½ times as much as his ticket. How much did </a:t>
            </a:r>
            <a:r>
              <a:rPr lang="en-US" sz="3200" dirty="0" err="1" smtClean="0"/>
              <a:t>Ciro</a:t>
            </a:r>
            <a:r>
              <a:rPr lang="en-US" sz="3200" dirty="0" smtClean="0"/>
              <a:t> spend altogether for the concert ticket, hotel, and dinner?</a:t>
            </a:r>
            <a:endParaRPr lang="en-US" sz="3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342" y="3679439"/>
            <a:ext cx="2458438" cy="143666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180194" y="2940429"/>
            <a:ext cx="39169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Tip: Work Backwards!!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1961" y="3820708"/>
            <a:ext cx="50038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822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>
                <a:latin typeface="Century Gothic" pitchFamily="34" charset="0"/>
              </a:rPr>
              <a:t>Get Ready to Finish the</a:t>
            </a:r>
            <a:br>
              <a:rPr lang="en-US" dirty="0" smtClean="0">
                <a:latin typeface="Century Gothic" pitchFamily="34" charset="0"/>
              </a:rPr>
            </a:br>
            <a:r>
              <a:rPr lang="en-US" dirty="0" smtClean="0">
                <a:latin typeface="Century Gothic" pitchFamily="34" charset="0"/>
              </a:rPr>
              <a:t>Problem Set on Your </a:t>
            </a:r>
            <a:r>
              <a:rPr lang="en-US" dirty="0">
                <a:latin typeface="Century Gothic" pitchFamily="34" charset="0"/>
              </a:rPr>
              <a:t>O</a:t>
            </a:r>
            <a:r>
              <a:rPr lang="en-US" dirty="0" smtClean="0">
                <a:latin typeface="Century Gothic" pitchFamily="34" charset="0"/>
              </a:rPr>
              <a:t>wn!</a:t>
            </a:r>
            <a:endParaRPr lang="en-US" dirty="0">
              <a:latin typeface="Century Gothic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35073"/>
            <a:ext cx="8229600" cy="472130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sz="2900" dirty="0" smtClean="0">
                <a:latin typeface="Century Gothic" pitchFamily="34" charset="0"/>
              </a:rPr>
              <a:t>Problem Set work for Lesson 24 was completed</a:t>
            </a:r>
          </a:p>
          <a:p>
            <a:pPr marL="0" indent="0" algn="ctr">
              <a:buNone/>
            </a:pPr>
            <a:r>
              <a:rPr lang="en-US" sz="2900" dirty="0" smtClean="0">
                <a:latin typeface="Century Gothic" pitchFamily="34" charset="0"/>
              </a:rPr>
              <a:t> throughout the lesson.</a:t>
            </a:r>
          </a:p>
          <a:p>
            <a:pPr marL="0" indent="0" algn="ctr">
              <a:buNone/>
            </a:pPr>
            <a:r>
              <a:rPr lang="en-US" sz="2900" dirty="0" smtClean="0">
                <a:latin typeface="Century Gothic" pitchFamily="34" charset="0"/>
              </a:rPr>
              <a:t>You will have 10 minutes to work!</a:t>
            </a:r>
          </a:p>
          <a:p>
            <a:pPr marL="0" indent="0">
              <a:buNone/>
            </a:pPr>
            <a:r>
              <a:rPr lang="en-US" sz="2900" dirty="0">
                <a:latin typeface="Century Gothic" pitchFamily="34" charset="0"/>
              </a:rPr>
              <a:t>---------------------------------------------------------------</a:t>
            </a:r>
            <a:r>
              <a:rPr lang="en-US" sz="2900" dirty="0" smtClean="0">
                <a:latin typeface="Century Gothic" pitchFamily="34" charset="0"/>
              </a:rPr>
              <a:t>---------------------</a:t>
            </a:r>
          </a:p>
          <a:p>
            <a:pPr marL="0" indent="0">
              <a:buNone/>
            </a:pPr>
            <a:r>
              <a:rPr lang="en-US" sz="2900" i="1" u="sng" dirty="0" smtClean="0">
                <a:latin typeface="Century Gothic" pitchFamily="34" charset="0"/>
              </a:rPr>
              <a:t>Fast </a:t>
            </a:r>
            <a:r>
              <a:rPr lang="en-US" sz="2900" i="1" u="sng" dirty="0">
                <a:latin typeface="Century Gothic" pitchFamily="34" charset="0"/>
              </a:rPr>
              <a:t>finishers:</a:t>
            </a:r>
          </a:p>
          <a:p>
            <a:pPr>
              <a:buFontTx/>
              <a:buChar char="-"/>
            </a:pPr>
            <a:r>
              <a:rPr lang="en-US" sz="2900" dirty="0" smtClean="0">
                <a:latin typeface="Century Gothic" pitchFamily="34" charset="0"/>
              </a:rPr>
              <a:t>Math Center Activities- choice boards, extra Sprint challenge</a:t>
            </a:r>
          </a:p>
          <a:p>
            <a:pPr>
              <a:buFontTx/>
              <a:buChar char="-"/>
            </a:pPr>
            <a:r>
              <a:rPr lang="en-US" sz="2900" dirty="0" smtClean="0">
                <a:latin typeface="Century Gothic" pitchFamily="34" charset="0"/>
              </a:rPr>
              <a:t>CML </a:t>
            </a:r>
            <a:r>
              <a:rPr lang="en-US" sz="2900" dirty="0">
                <a:latin typeface="Century Gothic" pitchFamily="34" charset="0"/>
              </a:rPr>
              <a:t>packets/ worksheets</a:t>
            </a:r>
          </a:p>
          <a:p>
            <a:pPr>
              <a:buFontTx/>
              <a:buChar char="-"/>
            </a:pPr>
            <a:r>
              <a:rPr lang="en-US" sz="2900" dirty="0" smtClean="0">
                <a:latin typeface="Century Gothic" pitchFamily="34" charset="0"/>
              </a:rPr>
              <a:t>Problem </a:t>
            </a:r>
            <a:r>
              <a:rPr lang="en-US" sz="2900" dirty="0">
                <a:latin typeface="Century Gothic" pitchFamily="34" charset="0"/>
              </a:rPr>
              <a:t>Solving pages</a:t>
            </a:r>
          </a:p>
          <a:p>
            <a:pPr marL="0" indent="0" algn="ctr">
              <a:buNone/>
            </a:pPr>
            <a:endParaRPr lang="en-US" dirty="0" smtClean="0">
              <a:latin typeface="Century Gothic" pitchFamily="34" charset="0"/>
            </a:endParaRPr>
          </a:p>
          <a:p>
            <a:pPr marL="0" indent="0" algn="ctr">
              <a:buNone/>
            </a:pPr>
            <a:endParaRPr lang="en-US" dirty="0" smtClean="0">
              <a:latin typeface="Century Gothic" pitchFamily="34" charset="0"/>
            </a:endParaRPr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653495" y="5699680"/>
            <a:ext cx="2895600" cy="664911"/>
          </a:xfrm>
        </p:spPr>
        <p:txBody>
          <a:bodyPr/>
          <a:lstStyle/>
          <a:p>
            <a:r>
              <a:rPr lang="en-US" dirty="0" smtClean="0"/>
              <a:t>5th Grade Module 4– Lesson 24</a:t>
            </a:r>
          </a:p>
          <a:p>
            <a:r>
              <a:rPr lang="en-US" dirty="0" smtClean="0"/>
              <a:t>K. Clauson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797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573326" y="6040772"/>
            <a:ext cx="5540188" cy="365125"/>
          </a:xfrm>
        </p:spPr>
        <p:txBody>
          <a:bodyPr/>
          <a:lstStyle/>
          <a:p>
            <a:r>
              <a:rPr lang="en-US" dirty="0" smtClean="0"/>
              <a:t>5th Grade Module 4- Lesson 24</a:t>
            </a:r>
          </a:p>
          <a:p>
            <a:r>
              <a:rPr lang="en-US" dirty="0" smtClean="0"/>
              <a:t>K. Clauson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73326" y="120284"/>
            <a:ext cx="6029262" cy="830997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Lithos Pro Regular" pitchFamily="82" charset="0"/>
                <a:cs typeface="Marker Felt"/>
              </a:rPr>
              <a:t>LET’S Debrief</a:t>
            </a:r>
            <a:endParaRPr lang="en-US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Lithos Pro Regular" pitchFamily="82" charset="0"/>
              <a:cs typeface="Marker Fe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8466" y="1522781"/>
            <a:ext cx="8478982" cy="175432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Take 2 minutes to check your answers with your partner.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Let’s share any insights you had while solving these problems.</a:t>
            </a:r>
          </a:p>
          <a:p>
            <a:pPr marL="285750" indent="-285750">
              <a:buFont typeface="Wingdings" charset="0"/>
              <a:buChar char="§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700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Compare the size of a product to the size of one factor.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87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5th Grade Module 4– Lesson 24</a:t>
            </a:r>
          </a:p>
          <a:p>
            <a:r>
              <a:rPr lang="en-US" dirty="0" smtClean="0"/>
              <a:t>K. Clauson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052545" y="1254851"/>
            <a:ext cx="6727147" cy="3371362"/>
            <a:chOff x="1052545" y="2158762"/>
            <a:chExt cx="6727147" cy="337136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52545" y="2158762"/>
              <a:ext cx="6727147" cy="337136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2391111" y="2711734"/>
              <a:ext cx="4187305" cy="2308324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dirty="0" smtClean="0">
                  <a:latin typeface="Arial Black"/>
                  <a:cs typeface="Arial Black"/>
                </a:rPr>
                <a:t>EXIT</a:t>
              </a:r>
            </a:p>
            <a:p>
              <a:pPr algn="ctr"/>
              <a:r>
                <a:rPr lang="en-US" sz="5400" dirty="0" smtClean="0">
                  <a:latin typeface="Arial Black"/>
                  <a:cs typeface="Arial Black"/>
                </a:rPr>
                <a:t>TICKET</a:t>
              </a:r>
            </a:p>
            <a:p>
              <a:endParaRPr lang="en-US" dirty="0"/>
            </a:p>
            <a:p>
              <a:endParaRPr lang="en-US" dirty="0" smtClean="0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252474" y="3531371"/>
            <a:ext cx="29170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/>
              <a:t>LESSON 24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799297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 Roll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Write Fractions as Decimals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59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Write the Scaling Factor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140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4800" y="533400"/>
            <a:ext cx="8610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Today we are going to solve word problems using fraction and decimal multiplication.</a:t>
            </a:r>
            <a:endParaRPr lang="en-US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04800" y="1641901"/>
            <a:ext cx="845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Here are the steps we are going to follow as we work through today’s problems.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1828800" y="2792915"/>
            <a:ext cx="66294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2400" dirty="0" smtClean="0"/>
              <a:t>Model the problem. </a:t>
            </a:r>
          </a:p>
          <a:p>
            <a:r>
              <a:rPr lang="en-US" dirty="0" smtClean="0"/>
              <a:t>	</a:t>
            </a:r>
            <a:r>
              <a:rPr lang="en-US" sz="2000" dirty="0" smtClean="0"/>
              <a:t>Can you draw something?  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What can you draw? 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What conclusions can you make from your 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drawing? </a:t>
            </a:r>
            <a:endParaRPr lang="en-US" sz="2000" dirty="0"/>
          </a:p>
        </p:txBody>
      </p:sp>
      <p:sp>
        <p:nvSpPr>
          <p:cNvPr id="6" name="Rectangle 5"/>
          <p:cNvSpPr/>
          <p:nvPr/>
        </p:nvSpPr>
        <p:spPr>
          <a:xfrm>
            <a:off x="1828800" y="4572000"/>
            <a:ext cx="5715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2. Calculate to solve and write a statement.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1828800" y="5486400"/>
            <a:ext cx="54111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3. Assess the solution for reasonableness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304799" y="6237302"/>
            <a:ext cx="67063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** Students will need Problem Set for today’s lesson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8153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141" y="583305"/>
            <a:ext cx="7691719" cy="1634867"/>
          </a:xfrm>
        </p:spPr>
        <p:txBody>
          <a:bodyPr/>
          <a:lstStyle/>
          <a:p>
            <a:pPr algn="l"/>
            <a:r>
              <a:rPr lang="en-US" sz="3200" dirty="0" smtClean="0"/>
              <a:t>Problem 1</a:t>
            </a:r>
            <a:br>
              <a:rPr lang="en-US" sz="3200" dirty="0" smtClean="0"/>
            </a:br>
            <a:r>
              <a:rPr lang="en-US" sz="3200" dirty="0" smtClean="0"/>
              <a:t>A vial contains 20 mL of medicine. If each dose is 1/8 of the vial, how many mL is each dose? Express your answer as a decimal.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235819" y="171184"/>
            <a:ext cx="2647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Concept Development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682" y="2841239"/>
            <a:ext cx="3129975" cy="15709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7028" y="3649252"/>
            <a:ext cx="5165856" cy="2472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083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141" y="583305"/>
            <a:ext cx="7691719" cy="1634867"/>
          </a:xfrm>
        </p:spPr>
        <p:txBody>
          <a:bodyPr/>
          <a:lstStyle/>
          <a:p>
            <a:pPr algn="l"/>
            <a:r>
              <a:rPr lang="en-US" sz="3200" dirty="0" smtClean="0"/>
              <a:t>Problem 1</a:t>
            </a:r>
            <a:br>
              <a:rPr lang="en-US" sz="3200" dirty="0" smtClean="0"/>
            </a:br>
            <a:r>
              <a:rPr lang="en-US" sz="3200" dirty="0" smtClean="0"/>
              <a:t>A vial contains 20 mL of medicine. If each dose is 1/8 of the vial, how many mL is each dose? Express your answer as a decimal.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235819" y="171184"/>
            <a:ext cx="2647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Concept Development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682" y="2841239"/>
            <a:ext cx="3129975" cy="157093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38881" y="2611719"/>
            <a:ext cx="361288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660066"/>
                </a:solidFill>
              </a:rPr>
              <a:t>Another way to solve is to express 1/8 as a decimal FIRST. (1/8 = 0.125)</a:t>
            </a:r>
          </a:p>
          <a:p>
            <a:endParaRPr lang="en-US" sz="2400" dirty="0">
              <a:solidFill>
                <a:srgbClr val="660066"/>
              </a:solidFill>
            </a:endParaRPr>
          </a:p>
          <a:p>
            <a:r>
              <a:rPr lang="en-US" sz="2400" dirty="0" smtClean="0">
                <a:solidFill>
                  <a:srgbClr val="660066"/>
                </a:solidFill>
              </a:rPr>
              <a:t>Then multiply that by 20 to find 2.5 mL of medicine per dose.</a:t>
            </a:r>
            <a:endParaRPr lang="en-US" sz="24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24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141" y="232550"/>
            <a:ext cx="7691719" cy="2361281"/>
          </a:xfrm>
        </p:spPr>
        <p:txBody>
          <a:bodyPr/>
          <a:lstStyle/>
          <a:p>
            <a:pPr algn="l"/>
            <a:r>
              <a:rPr lang="en-US" sz="2800" dirty="0" smtClean="0"/>
              <a:t>Problem 2</a:t>
            </a:r>
            <a:br>
              <a:rPr lang="en-US" sz="2800" dirty="0" smtClean="0"/>
            </a:br>
            <a:r>
              <a:rPr lang="en-US" sz="2800" dirty="0" smtClean="0"/>
              <a:t>A container holds 0.7 liters of oil and vinegar. ¾ of the mixture is vinegar. How many liters of vinegar are in the container? Express your answer as both a fraction and a decimal.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413" y="2593831"/>
            <a:ext cx="3668574" cy="22301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763" y="4353038"/>
            <a:ext cx="6129970" cy="209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4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141" y="232550"/>
            <a:ext cx="7691719" cy="2361281"/>
          </a:xfrm>
        </p:spPr>
        <p:txBody>
          <a:bodyPr/>
          <a:lstStyle/>
          <a:p>
            <a:pPr algn="l"/>
            <a:r>
              <a:rPr lang="en-US" sz="2800" dirty="0" smtClean="0"/>
              <a:t>Problem 2</a:t>
            </a:r>
            <a:br>
              <a:rPr lang="en-US" sz="2800" dirty="0" smtClean="0"/>
            </a:br>
            <a:r>
              <a:rPr lang="en-US" sz="2800" dirty="0" smtClean="0"/>
              <a:t>A container holds 0.7 liters of oil and vinegar. ¾ of the mixture is vinegar. How many liters of vinegar are in the container? Express your answer as both a fraction and a decimal.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6141" y="2808493"/>
            <a:ext cx="7691719" cy="3350259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660066"/>
                </a:solidFill>
              </a:rPr>
              <a:t>Another way to work out this problem….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660066"/>
                </a:solidFill>
              </a:rPr>
              <a:t>Express ¾ as a decimal first. (3/4 = 0.75)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660066"/>
                </a:solidFill>
              </a:rPr>
              <a:t>Then multiply that by 0.7 to find 0.525 liters of vinegar are in the container. 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660066"/>
                </a:solidFill>
              </a:rPr>
              <a:t>0.525 can be written as 525/1000 as a fraction.</a:t>
            </a:r>
            <a:endParaRPr lang="en-US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83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Relationship Id="rId4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Venture">
  <a:themeElements>
    <a:clrScheme name="Venture">
      <a:dk1>
        <a:sysClr val="windowText" lastClr="000000"/>
      </a:dk1>
      <a:lt1>
        <a:sysClr val="window" lastClr="FFFFFF"/>
      </a:lt1>
      <a:dk2>
        <a:srgbClr val="738450"/>
      </a:dk2>
      <a:lt2>
        <a:srgbClr val="E8E9D1"/>
      </a:lt2>
      <a:accent1>
        <a:srgbClr val="9EB060"/>
      </a:accent1>
      <a:accent2>
        <a:srgbClr val="D09A08"/>
      </a:accent2>
      <a:accent3>
        <a:srgbClr val="F2EC86"/>
      </a:accent3>
      <a:accent4>
        <a:srgbClr val="824F1C"/>
      </a:accent4>
      <a:accent5>
        <a:srgbClr val="511818"/>
      </a:accent5>
      <a:accent6>
        <a:srgbClr val="553876"/>
      </a:accent6>
      <a:hlink>
        <a:srgbClr val="929547"/>
      </a:hlink>
      <a:folHlink>
        <a:srgbClr val="56633C"/>
      </a:folHlink>
    </a:clrScheme>
    <a:fontScheme name="Venture">
      <a:maj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inorFont>
    </a:fontScheme>
    <a:fmtScheme name="Ventur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</a:fillStyleLst>
      <a:lnStyleLst>
        <a:ln w="190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76200" dist="25400" dir="13500000">
              <a:srgbClr val="4B4B4B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3">
            <a:duotone>
              <a:schemeClr val="phClr">
                <a:shade val="10000"/>
                <a:alpha val="30000"/>
                <a:satMod val="60000"/>
              </a:schemeClr>
              <a:schemeClr val="phClr">
                <a:tint val="20000"/>
                <a:alpha val="5000"/>
                <a:satMod val="300000"/>
              </a:schemeClr>
            </a:duotone>
          </a:blip>
          <a:stretch/>
        </a:blipFill>
        <a:blipFill rotWithShape="1">
          <a:blip xmlns:r="http://schemas.openxmlformats.org/officeDocument/2006/relationships" r:embed="rId4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Venture.thmx</Template>
  <TotalTime>47</TotalTime>
  <Words>343</Words>
  <Application>Microsoft Office PowerPoint</Application>
  <PresentationFormat>On-screen Show (4:3)</PresentationFormat>
  <Paragraphs>68</Paragraphs>
  <Slides>20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Venture</vt:lpstr>
      <vt:lpstr>Lesson 24 Objective: Solve word problems using fraction and decimal multiplication.</vt:lpstr>
      <vt:lpstr>Compare the size of a product to the size of one factor. </vt:lpstr>
      <vt:lpstr>Write Fractions as Decimals</vt:lpstr>
      <vt:lpstr>Write the Scaling Factor</vt:lpstr>
      <vt:lpstr>PowerPoint Presentation</vt:lpstr>
      <vt:lpstr>Problem 1 A vial contains 20 mL of medicine. If each dose is 1/8 of the vial, how many mL is each dose? Express your answer as a decimal.</vt:lpstr>
      <vt:lpstr>Problem 1 A vial contains 20 mL of medicine. If each dose is 1/8 of the vial, how many mL is each dose? Express your answer as a decimal.</vt:lpstr>
      <vt:lpstr>Problem 2 A container holds 0.7 liters of oil and vinegar. ¾ of the mixture is vinegar. How many liters of vinegar are in the container? Express your answer as both a fraction and a decimal.</vt:lpstr>
      <vt:lpstr>Problem 2 A container holds 0.7 liters of oil and vinegar. ¾ of the mixture is vinegar. How many liters of vinegar are in the container? Express your answer as both a fraction and a decimal.</vt:lpstr>
      <vt:lpstr>Problem 3 Andres completed a 5 km race in 13.5 minutes. His sister’s time was 1  ½ times longer than his time. How long did it take his sister to run the race?</vt:lpstr>
      <vt:lpstr>Problem 3 Andres completed a 5 km race in 13.5 minutes. His sister’s time was 1  ½ times longer than his time. How long did it take his sister to run the race?</vt:lpstr>
      <vt:lpstr>Problem 3 Andres completed a 5 km race in 13.5 minutes. His sister’s time was 1  ½ times longer than his time. How long did it take his sister to run the race?</vt:lpstr>
      <vt:lpstr>Problem 4 A clothing factory uses 1,275.2 meters of cloth a week to make shirts. How much cloth would they need to make 3  3/5 times as many shirts?</vt:lpstr>
      <vt:lpstr>Problem 4 A clothing factory uses 1,275.2 meters of cloth a week to make shirts. How much cloth would they need to make 3  3/5 times as many shirts?</vt:lpstr>
      <vt:lpstr>Problem 5 There are ¾ as many boys as girls in a class of fifth-graders. If there are 35 students in the class, how many are girls?</vt:lpstr>
      <vt:lpstr>Problem 6 Ciro purchased a concert ticket for $56. The cost of the ticket was 4/5 the cost of his dinner. The cost of his hotel was 2 ½ times as much as his ticket. How much did Ciro spend altogether for the concert ticket, hotel, and dinner?</vt:lpstr>
      <vt:lpstr>Problem 6 Ciro purchased a concert ticket for $56. The cost of the ticket was 4/5 the cost of his dinner. The cost of his hotel was 2 ½ times as much as his ticket. How much did Ciro spend altogether for the concert ticket, hotel, and dinner?</vt:lpstr>
      <vt:lpstr>Get Ready to Finish the Problem Set on Your Own!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24 Objective: Solve word problems using fraction and decimal multiplication.</dc:title>
  <dc:creator>Keely Clauson</dc:creator>
  <cp:lastModifiedBy>Keely Clauson</cp:lastModifiedBy>
  <cp:revision>6</cp:revision>
  <dcterms:created xsi:type="dcterms:W3CDTF">2015-03-25T02:11:45Z</dcterms:created>
  <dcterms:modified xsi:type="dcterms:W3CDTF">2015-03-25T13:21:18Z</dcterms:modified>
</cp:coreProperties>
</file>